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2" roundtripDataSignature="AMtx7mhgZNRA83Pxnjy0JY6a8HwjB2EL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1d00c36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11d00c36f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e2a1e90e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ee2a1e90e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1d00c36f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11d00c36f6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1d00c36f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111d00c36f6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11" Type="http://schemas.openxmlformats.org/officeDocument/2006/relationships/image" Target="../media/image17.jpg"/><Relationship Id="rId10" Type="http://schemas.openxmlformats.org/officeDocument/2006/relationships/image" Target="../media/image3.jp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6.jpg"/><Relationship Id="rId5" Type="http://schemas.openxmlformats.org/officeDocument/2006/relationships/image" Target="../media/image13.jpg"/><Relationship Id="rId6"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USDX/USDR Digital setup </a:t>
            </a:r>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100000"/>
              <a:buNone/>
            </a:pPr>
            <a:r>
              <a:rPr lang="en"/>
              <a:t>Basic wiring diagram for working digital on WSJT-X </a:t>
            </a:r>
            <a:br>
              <a:rPr lang="en"/>
            </a:br>
            <a:r>
              <a:rPr lang="en"/>
              <a:t>(version 1.0 initial draft))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111d00c36f6_0_0"/>
          <p:cNvSpPr txBox="1"/>
          <p:nvPr>
            <p:ph idx="1" type="body"/>
          </p:nvPr>
        </p:nvSpPr>
        <p:spPr>
          <a:xfrm>
            <a:off x="336375" y="2393050"/>
            <a:ext cx="4143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sz="1400"/>
              <a:t>Connecting  AF input/output from uSDX to the PC soundcard.</a:t>
            </a:r>
            <a:endParaRPr sz="1400"/>
          </a:p>
        </p:txBody>
      </p:sp>
      <p:sp>
        <p:nvSpPr>
          <p:cNvPr id="61" name="Google Shape;61;g111d00c36f6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Connect USDX for I/O AF in/out</a:t>
            </a:r>
            <a:endParaRPr/>
          </a:p>
        </p:txBody>
      </p:sp>
      <p:pic>
        <p:nvPicPr>
          <p:cNvPr id="62" name="Google Shape;62;g111d00c36f6_0_0"/>
          <p:cNvPicPr preferRelativeResize="0"/>
          <p:nvPr/>
        </p:nvPicPr>
        <p:blipFill rotWithShape="1">
          <a:blip r:embed="rId3">
            <a:alphaModFix/>
          </a:blip>
          <a:srcRect b="0" l="0" r="0" t="0"/>
          <a:stretch/>
        </p:blipFill>
        <p:spPr>
          <a:xfrm>
            <a:off x="289824" y="3323575"/>
            <a:ext cx="2183101" cy="1304750"/>
          </a:xfrm>
          <a:prstGeom prst="rect">
            <a:avLst/>
          </a:prstGeom>
          <a:noFill/>
          <a:ln>
            <a:noFill/>
          </a:ln>
        </p:spPr>
      </p:pic>
      <p:cxnSp>
        <p:nvCxnSpPr>
          <p:cNvPr id="63" name="Google Shape;63;g111d00c36f6_0_0"/>
          <p:cNvCxnSpPr/>
          <p:nvPr/>
        </p:nvCxnSpPr>
        <p:spPr>
          <a:xfrm rot="10800000">
            <a:off x="4370500" y="3418850"/>
            <a:ext cx="448200" cy="0"/>
          </a:xfrm>
          <a:prstGeom prst="straightConnector1">
            <a:avLst/>
          </a:prstGeom>
          <a:noFill/>
          <a:ln cap="flat" cmpd="sng" w="9525">
            <a:solidFill>
              <a:schemeClr val="dk2"/>
            </a:solidFill>
            <a:prstDash val="solid"/>
            <a:round/>
            <a:headEnd len="sm" w="sm" type="none"/>
            <a:tailEnd len="sm" w="sm" type="none"/>
          </a:ln>
        </p:spPr>
      </p:cxnSp>
      <p:pic>
        <p:nvPicPr>
          <p:cNvPr id="64" name="Google Shape;64;g111d00c36f6_0_0"/>
          <p:cNvPicPr preferRelativeResize="0"/>
          <p:nvPr/>
        </p:nvPicPr>
        <p:blipFill rotWithShape="1">
          <a:blip r:embed="rId4">
            <a:alphaModFix/>
          </a:blip>
          <a:srcRect b="0" l="0" r="0" t="0"/>
          <a:stretch/>
        </p:blipFill>
        <p:spPr>
          <a:xfrm>
            <a:off x="3355700" y="3195125"/>
            <a:ext cx="1014122" cy="572700"/>
          </a:xfrm>
          <a:prstGeom prst="rect">
            <a:avLst/>
          </a:prstGeom>
          <a:noFill/>
          <a:ln>
            <a:noFill/>
          </a:ln>
        </p:spPr>
      </p:pic>
      <p:sp>
        <p:nvSpPr>
          <p:cNvPr id="65" name="Google Shape;65;g111d00c36f6_0_0"/>
          <p:cNvSpPr/>
          <p:nvPr/>
        </p:nvSpPr>
        <p:spPr>
          <a:xfrm>
            <a:off x="3457775" y="40931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111d00c36f6_0_0"/>
          <p:cNvSpPr/>
          <p:nvPr/>
        </p:nvSpPr>
        <p:spPr>
          <a:xfrm>
            <a:off x="3503275" y="32423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 name="Google Shape;67;g111d00c36f6_0_0"/>
          <p:cNvPicPr preferRelativeResize="0"/>
          <p:nvPr/>
        </p:nvPicPr>
        <p:blipFill rotWithShape="1">
          <a:blip r:embed="rId5">
            <a:alphaModFix/>
          </a:blip>
          <a:srcRect b="0" l="0" r="0" t="0"/>
          <a:stretch/>
        </p:blipFill>
        <p:spPr>
          <a:xfrm rot="5400000">
            <a:off x="7455073" y="4172716"/>
            <a:ext cx="599404" cy="338502"/>
          </a:xfrm>
          <a:prstGeom prst="rect">
            <a:avLst/>
          </a:prstGeom>
          <a:noFill/>
          <a:ln>
            <a:noFill/>
          </a:ln>
        </p:spPr>
      </p:pic>
      <p:pic>
        <p:nvPicPr>
          <p:cNvPr id="68" name="Google Shape;68;g111d00c36f6_0_0"/>
          <p:cNvPicPr preferRelativeResize="0"/>
          <p:nvPr/>
        </p:nvPicPr>
        <p:blipFill rotWithShape="1">
          <a:blip r:embed="rId6">
            <a:alphaModFix/>
          </a:blip>
          <a:srcRect b="0" l="0" r="0" t="0"/>
          <a:stretch/>
        </p:blipFill>
        <p:spPr>
          <a:xfrm>
            <a:off x="2633150" y="4130991"/>
            <a:ext cx="595501" cy="421968"/>
          </a:xfrm>
          <a:prstGeom prst="rect">
            <a:avLst/>
          </a:prstGeom>
          <a:noFill/>
          <a:ln>
            <a:noFill/>
          </a:ln>
        </p:spPr>
      </p:pic>
      <p:pic>
        <p:nvPicPr>
          <p:cNvPr id="69" name="Google Shape;69;g111d00c36f6_0_0"/>
          <p:cNvPicPr preferRelativeResize="0"/>
          <p:nvPr/>
        </p:nvPicPr>
        <p:blipFill rotWithShape="1">
          <a:blip r:embed="rId7">
            <a:alphaModFix/>
          </a:blip>
          <a:srcRect b="0" l="0" r="0" t="0"/>
          <a:stretch/>
        </p:blipFill>
        <p:spPr>
          <a:xfrm>
            <a:off x="2633150" y="3217925"/>
            <a:ext cx="427820" cy="421951"/>
          </a:xfrm>
          <a:prstGeom prst="rect">
            <a:avLst/>
          </a:prstGeom>
          <a:noFill/>
          <a:ln>
            <a:noFill/>
          </a:ln>
        </p:spPr>
      </p:pic>
      <p:sp>
        <p:nvSpPr>
          <p:cNvPr id="70" name="Google Shape;70;g111d00c36f6_0_0"/>
          <p:cNvSpPr/>
          <p:nvPr/>
        </p:nvSpPr>
        <p:spPr>
          <a:xfrm>
            <a:off x="197350" y="2941925"/>
            <a:ext cx="3072900" cy="19242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 name="Google Shape;71;g111d00c36f6_0_0"/>
          <p:cNvCxnSpPr>
            <a:stCxn id="64" idx="1"/>
          </p:cNvCxnSpPr>
          <p:nvPr/>
        </p:nvCxnSpPr>
        <p:spPr>
          <a:xfrm rot="10800000">
            <a:off x="3159800" y="3479675"/>
            <a:ext cx="195900" cy="1800"/>
          </a:xfrm>
          <a:prstGeom prst="straightConnector1">
            <a:avLst/>
          </a:prstGeom>
          <a:noFill/>
          <a:ln cap="flat" cmpd="sng" w="9525">
            <a:solidFill>
              <a:srgbClr val="FF0000"/>
            </a:solidFill>
            <a:prstDash val="solid"/>
            <a:round/>
            <a:headEnd len="sm" w="sm" type="none"/>
            <a:tailEnd len="med" w="med" type="triangle"/>
          </a:ln>
        </p:spPr>
      </p:cxnSp>
      <p:cxnSp>
        <p:nvCxnSpPr>
          <p:cNvPr id="72" name="Google Shape;72;g111d00c36f6_0_0"/>
          <p:cNvCxnSpPr/>
          <p:nvPr/>
        </p:nvCxnSpPr>
        <p:spPr>
          <a:xfrm rot="10800000">
            <a:off x="3159800" y="4287225"/>
            <a:ext cx="195900" cy="1800"/>
          </a:xfrm>
          <a:prstGeom prst="straightConnector1">
            <a:avLst/>
          </a:prstGeom>
          <a:noFill/>
          <a:ln cap="flat" cmpd="sng" w="9525">
            <a:solidFill>
              <a:srgbClr val="FF0000"/>
            </a:solidFill>
            <a:prstDash val="solid"/>
            <a:round/>
            <a:headEnd len="sm" w="sm" type="none"/>
            <a:tailEnd len="med" w="med" type="triangle"/>
          </a:ln>
        </p:spPr>
      </p:cxnSp>
      <p:pic>
        <p:nvPicPr>
          <p:cNvPr id="73" name="Google Shape;73;g111d00c36f6_0_0"/>
          <p:cNvPicPr preferRelativeResize="0"/>
          <p:nvPr/>
        </p:nvPicPr>
        <p:blipFill rotWithShape="1">
          <a:blip r:embed="rId8">
            <a:alphaModFix/>
          </a:blip>
          <a:srcRect b="0" l="0" r="0" t="0"/>
          <a:stretch/>
        </p:blipFill>
        <p:spPr>
          <a:xfrm>
            <a:off x="3469788" y="4055625"/>
            <a:ext cx="1014122" cy="572700"/>
          </a:xfrm>
          <a:prstGeom prst="rect">
            <a:avLst/>
          </a:prstGeom>
          <a:noFill/>
          <a:ln>
            <a:noFill/>
          </a:ln>
        </p:spPr>
      </p:pic>
      <p:sp>
        <p:nvSpPr>
          <p:cNvPr id="74" name="Google Shape;74;g111d00c36f6_0_0"/>
          <p:cNvSpPr/>
          <p:nvPr/>
        </p:nvSpPr>
        <p:spPr>
          <a:xfrm>
            <a:off x="4598000" y="4211900"/>
            <a:ext cx="20100" cy="49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111d00c36f6_0_0"/>
          <p:cNvSpPr/>
          <p:nvPr/>
        </p:nvSpPr>
        <p:spPr>
          <a:xfrm>
            <a:off x="4310700" y="4355050"/>
            <a:ext cx="382800" cy="214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111d00c36f6_0_0"/>
          <p:cNvSpPr txBox="1"/>
          <p:nvPr/>
        </p:nvSpPr>
        <p:spPr>
          <a:xfrm>
            <a:off x="5119275" y="4393600"/>
            <a:ext cx="105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7" name="Google Shape;77;g111d00c36f6_0_0"/>
          <p:cNvPicPr preferRelativeResize="0"/>
          <p:nvPr/>
        </p:nvPicPr>
        <p:blipFill>
          <a:blip r:embed="rId9">
            <a:alphaModFix/>
          </a:blip>
          <a:stretch>
            <a:fillRect/>
          </a:stretch>
        </p:blipFill>
        <p:spPr>
          <a:xfrm rot="5400000">
            <a:off x="6337173" y="3442411"/>
            <a:ext cx="1368426" cy="456875"/>
          </a:xfrm>
          <a:prstGeom prst="rect">
            <a:avLst/>
          </a:prstGeom>
          <a:noFill/>
          <a:ln>
            <a:noFill/>
          </a:ln>
        </p:spPr>
      </p:pic>
      <p:pic>
        <p:nvPicPr>
          <p:cNvPr id="78" name="Google Shape;78;g111d00c36f6_0_0"/>
          <p:cNvPicPr preferRelativeResize="0"/>
          <p:nvPr/>
        </p:nvPicPr>
        <p:blipFill>
          <a:blip r:embed="rId10">
            <a:alphaModFix/>
          </a:blip>
          <a:stretch>
            <a:fillRect/>
          </a:stretch>
        </p:blipFill>
        <p:spPr>
          <a:xfrm>
            <a:off x="6266950" y="1527225"/>
            <a:ext cx="1886264" cy="1414698"/>
          </a:xfrm>
          <a:prstGeom prst="rect">
            <a:avLst/>
          </a:prstGeom>
          <a:noFill/>
          <a:ln>
            <a:noFill/>
          </a:ln>
        </p:spPr>
      </p:pic>
      <p:cxnSp>
        <p:nvCxnSpPr>
          <p:cNvPr id="79" name="Google Shape;79;g111d00c36f6_0_0"/>
          <p:cNvCxnSpPr>
            <a:stCxn id="75" idx="0"/>
            <a:endCxn id="67" idx="3"/>
          </p:cNvCxnSpPr>
          <p:nvPr/>
        </p:nvCxnSpPr>
        <p:spPr>
          <a:xfrm>
            <a:off x="4502100" y="4355050"/>
            <a:ext cx="3252600" cy="286500"/>
          </a:xfrm>
          <a:prstGeom prst="straightConnector1">
            <a:avLst/>
          </a:prstGeom>
          <a:noFill/>
          <a:ln cap="flat" cmpd="sng" w="9525">
            <a:solidFill>
              <a:schemeClr val="dk2"/>
            </a:solidFill>
            <a:prstDash val="solid"/>
            <a:round/>
            <a:headEnd len="med" w="med" type="none"/>
            <a:tailEnd len="med" w="med" type="none"/>
          </a:ln>
        </p:spPr>
      </p:cxnSp>
      <p:cxnSp>
        <p:nvCxnSpPr>
          <p:cNvPr id="80" name="Google Shape;80;g111d00c36f6_0_0"/>
          <p:cNvCxnSpPr>
            <a:stCxn id="67" idx="1"/>
          </p:cNvCxnSpPr>
          <p:nvPr/>
        </p:nvCxnSpPr>
        <p:spPr>
          <a:xfrm rot="10800000">
            <a:off x="7688475" y="2200565"/>
            <a:ext cx="66300" cy="1841700"/>
          </a:xfrm>
          <a:prstGeom prst="straightConnector1">
            <a:avLst/>
          </a:prstGeom>
          <a:noFill/>
          <a:ln cap="flat" cmpd="sng" w="9525">
            <a:solidFill>
              <a:srgbClr val="FF0000"/>
            </a:solidFill>
            <a:prstDash val="solid"/>
            <a:round/>
            <a:headEnd len="med" w="med" type="none"/>
            <a:tailEnd len="med" w="med" type="triangle"/>
          </a:ln>
        </p:spPr>
      </p:cxnSp>
      <p:cxnSp>
        <p:nvCxnSpPr>
          <p:cNvPr id="81" name="Google Shape;81;g111d00c36f6_0_0"/>
          <p:cNvCxnSpPr>
            <a:stCxn id="77" idx="1"/>
          </p:cNvCxnSpPr>
          <p:nvPr/>
        </p:nvCxnSpPr>
        <p:spPr>
          <a:xfrm flipH="1" rot="10800000">
            <a:off x="7021385" y="2200335"/>
            <a:ext cx="38700" cy="786300"/>
          </a:xfrm>
          <a:prstGeom prst="straightConnector1">
            <a:avLst/>
          </a:prstGeom>
          <a:noFill/>
          <a:ln cap="flat" cmpd="sng" w="9525">
            <a:solidFill>
              <a:srgbClr val="FF0000"/>
            </a:solidFill>
            <a:prstDash val="solid"/>
            <a:round/>
            <a:headEnd len="med" w="med" type="none"/>
            <a:tailEnd len="med" w="med" type="triangle"/>
          </a:ln>
        </p:spPr>
      </p:cxnSp>
      <p:sp>
        <p:nvSpPr>
          <p:cNvPr id="82" name="Google Shape;82;g111d00c36f6_0_0"/>
          <p:cNvSpPr txBox="1"/>
          <p:nvPr/>
        </p:nvSpPr>
        <p:spPr>
          <a:xfrm rot="262475">
            <a:off x="4882911" y="4495144"/>
            <a:ext cx="2513222" cy="32311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Ordinary TRS male to male 3.5mm jack</a:t>
            </a:r>
            <a:endParaRPr sz="900"/>
          </a:p>
        </p:txBody>
      </p:sp>
      <p:cxnSp>
        <p:nvCxnSpPr>
          <p:cNvPr id="83" name="Google Shape;83;g111d00c36f6_0_0"/>
          <p:cNvCxnSpPr/>
          <p:nvPr/>
        </p:nvCxnSpPr>
        <p:spPr>
          <a:xfrm rot="10800000">
            <a:off x="5405550" y="4290575"/>
            <a:ext cx="1287600" cy="136800"/>
          </a:xfrm>
          <a:prstGeom prst="straightConnector1">
            <a:avLst/>
          </a:prstGeom>
          <a:noFill/>
          <a:ln cap="flat" cmpd="sng" w="9525">
            <a:solidFill>
              <a:schemeClr val="dk2"/>
            </a:solidFill>
            <a:prstDash val="solid"/>
            <a:round/>
            <a:headEnd len="med" w="med" type="none"/>
            <a:tailEnd len="med" w="med" type="triangle"/>
          </a:ln>
        </p:spPr>
      </p:cxnSp>
      <p:sp>
        <p:nvSpPr>
          <p:cNvPr id="84" name="Google Shape;84;g111d00c36f6_0_0"/>
          <p:cNvSpPr txBox="1"/>
          <p:nvPr/>
        </p:nvSpPr>
        <p:spPr>
          <a:xfrm rot="262003">
            <a:off x="5645025" y="4126567"/>
            <a:ext cx="988971" cy="32311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AF Input to PC</a:t>
            </a:r>
            <a:endParaRPr sz="900"/>
          </a:p>
        </p:txBody>
      </p:sp>
      <p:cxnSp>
        <p:nvCxnSpPr>
          <p:cNvPr id="85" name="Google Shape;85;g111d00c36f6_0_0"/>
          <p:cNvCxnSpPr/>
          <p:nvPr/>
        </p:nvCxnSpPr>
        <p:spPr>
          <a:xfrm>
            <a:off x="4820800" y="3432100"/>
            <a:ext cx="2208300" cy="727800"/>
          </a:xfrm>
          <a:prstGeom prst="straightConnector1">
            <a:avLst/>
          </a:prstGeom>
          <a:noFill/>
          <a:ln cap="flat" cmpd="sng" w="9525">
            <a:solidFill>
              <a:schemeClr val="dk2"/>
            </a:solidFill>
            <a:prstDash val="solid"/>
            <a:round/>
            <a:headEnd len="med" w="med" type="none"/>
            <a:tailEnd len="med" w="med" type="none"/>
          </a:ln>
        </p:spPr>
      </p:cxnSp>
      <p:cxnSp>
        <p:nvCxnSpPr>
          <p:cNvPr id="86" name="Google Shape;86;g111d00c36f6_0_0"/>
          <p:cNvCxnSpPr/>
          <p:nvPr/>
        </p:nvCxnSpPr>
        <p:spPr>
          <a:xfrm>
            <a:off x="4988750" y="3587600"/>
            <a:ext cx="821100" cy="267600"/>
          </a:xfrm>
          <a:prstGeom prst="straightConnector1">
            <a:avLst/>
          </a:prstGeom>
          <a:noFill/>
          <a:ln cap="flat" cmpd="sng" w="9525">
            <a:solidFill>
              <a:schemeClr val="dk2"/>
            </a:solidFill>
            <a:prstDash val="solid"/>
            <a:round/>
            <a:headEnd len="med" w="med" type="none"/>
            <a:tailEnd len="med" w="med" type="triangle"/>
          </a:ln>
        </p:spPr>
      </p:cxnSp>
      <p:sp>
        <p:nvSpPr>
          <p:cNvPr id="87" name="Google Shape;87;g111d00c36f6_0_0"/>
          <p:cNvSpPr txBox="1"/>
          <p:nvPr/>
        </p:nvSpPr>
        <p:spPr>
          <a:xfrm rot="1067183">
            <a:off x="4762322" y="3631185"/>
            <a:ext cx="988971" cy="46175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AF output from PC</a:t>
            </a:r>
            <a:endParaRPr sz="900"/>
          </a:p>
        </p:txBody>
      </p:sp>
      <p:sp>
        <p:nvSpPr>
          <p:cNvPr id="88" name="Google Shape;88;g111d00c36f6_0_0"/>
          <p:cNvSpPr txBox="1"/>
          <p:nvPr/>
        </p:nvSpPr>
        <p:spPr>
          <a:xfrm>
            <a:off x="6366475" y="2919338"/>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Mic</a:t>
            </a:r>
            <a:endParaRPr sz="800"/>
          </a:p>
        </p:txBody>
      </p:sp>
      <p:cxnSp>
        <p:nvCxnSpPr>
          <p:cNvPr id="89" name="Google Shape;89;g111d00c36f6_0_0"/>
          <p:cNvCxnSpPr/>
          <p:nvPr/>
        </p:nvCxnSpPr>
        <p:spPr>
          <a:xfrm>
            <a:off x="6635575" y="3070100"/>
            <a:ext cx="385800" cy="6300"/>
          </a:xfrm>
          <a:prstGeom prst="straightConnector1">
            <a:avLst/>
          </a:prstGeom>
          <a:noFill/>
          <a:ln cap="flat" cmpd="sng" w="9525">
            <a:solidFill>
              <a:schemeClr val="dk2"/>
            </a:solidFill>
            <a:prstDash val="solid"/>
            <a:round/>
            <a:headEnd len="med" w="med" type="none"/>
            <a:tailEnd len="med" w="med" type="none"/>
          </a:ln>
        </p:spPr>
      </p:cxnSp>
      <p:sp>
        <p:nvSpPr>
          <p:cNvPr id="90" name="Google Shape;90;g111d00c36f6_0_0"/>
          <p:cNvSpPr txBox="1"/>
          <p:nvPr/>
        </p:nvSpPr>
        <p:spPr>
          <a:xfrm>
            <a:off x="7202725" y="3041513"/>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Gnd</a:t>
            </a:r>
            <a:endParaRPr sz="800"/>
          </a:p>
        </p:txBody>
      </p:sp>
      <p:cxnSp>
        <p:nvCxnSpPr>
          <p:cNvPr id="91" name="Google Shape;91;g111d00c36f6_0_0"/>
          <p:cNvCxnSpPr/>
          <p:nvPr/>
        </p:nvCxnSpPr>
        <p:spPr>
          <a:xfrm>
            <a:off x="7086550" y="3195125"/>
            <a:ext cx="191400" cy="600"/>
          </a:xfrm>
          <a:prstGeom prst="straightConnector1">
            <a:avLst/>
          </a:prstGeom>
          <a:noFill/>
          <a:ln cap="flat" cmpd="sng" w="9525">
            <a:solidFill>
              <a:schemeClr val="dk2"/>
            </a:solidFill>
            <a:prstDash val="solid"/>
            <a:round/>
            <a:headEnd len="med" w="med" type="none"/>
            <a:tailEnd len="med" w="med" type="none"/>
          </a:ln>
        </p:spPr>
      </p:cxnSp>
      <p:sp>
        <p:nvSpPr>
          <p:cNvPr id="92" name="Google Shape;92;g111d00c36f6_0_0"/>
          <p:cNvSpPr txBox="1"/>
          <p:nvPr/>
        </p:nvSpPr>
        <p:spPr>
          <a:xfrm>
            <a:off x="3311675" y="2887325"/>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Mic</a:t>
            </a:r>
            <a:endParaRPr sz="800"/>
          </a:p>
        </p:txBody>
      </p:sp>
      <p:cxnSp>
        <p:nvCxnSpPr>
          <p:cNvPr id="93" name="Google Shape;93;g111d00c36f6_0_0"/>
          <p:cNvCxnSpPr/>
          <p:nvPr/>
        </p:nvCxnSpPr>
        <p:spPr>
          <a:xfrm flipH="1">
            <a:off x="3469800" y="3076400"/>
            <a:ext cx="18600" cy="130500"/>
          </a:xfrm>
          <a:prstGeom prst="straightConnector1">
            <a:avLst/>
          </a:prstGeom>
          <a:noFill/>
          <a:ln cap="flat" cmpd="sng" w="9525">
            <a:solidFill>
              <a:schemeClr val="dk2"/>
            </a:solidFill>
            <a:prstDash val="solid"/>
            <a:round/>
            <a:headEnd len="med" w="med" type="none"/>
            <a:tailEnd len="med" w="med" type="none"/>
          </a:ln>
        </p:spPr>
      </p:cxnSp>
      <p:sp>
        <p:nvSpPr>
          <p:cNvPr id="94" name="Google Shape;94;g111d00c36f6_0_0"/>
          <p:cNvSpPr txBox="1"/>
          <p:nvPr/>
        </p:nvSpPr>
        <p:spPr>
          <a:xfrm>
            <a:off x="3687938" y="2826888"/>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Gnd</a:t>
            </a:r>
            <a:endParaRPr sz="800"/>
          </a:p>
        </p:txBody>
      </p:sp>
      <p:cxnSp>
        <p:nvCxnSpPr>
          <p:cNvPr id="95" name="Google Shape;95;g111d00c36f6_0_0"/>
          <p:cNvCxnSpPr/>
          <p:nvPr/>
        </p:nvCxnSpPr>
        <p:spPr>
          <a:xfrm flipH="1">
            <a:off x="3652775" y="3027775"/>
            <a:ext cx="216300" cy="179100"/>
          </a:xfrm>
          <a:prstGeom prst="straightConnector1">
            <a:avLst/>
          </a:prstGeom>
          <a:noFill/>
          <a:ln cap="flat" cmpd="sng" w="9525">
            <a:solidFill>
              <a:schemeClr val="dk2"/>
            </a:solidFill>
            <a:prstDash val="solid"/>
            <a:round/>
            <a:headEnd len="med" w="med" type="none"/>
            <a:tailEnd len="med" w="med" type="none"/>
          </a:ln>
        </p:spPr>
      </p:cxnSp>
      <p:pic>
        <p:nvPicPr>
          <p:cNvPr id="96" name="Google Shape;96;g111d00c36f6_0_0"/>
          <p:cNvPicPr preferRelativeResize="0"/>
          <p:nvPr/>
        </p:nvPicPr>
        <p:blipFill>
          <a:blip r:embed="rId11">
            <a:alphaModFix/>
          </a:blip>
          <a:stretch>
            <a:fillRect/>
          </a:stretch>
        </p:blipFill>
        <p:spPr>
          <a:xfrm>
            <a:off x="3378650" y="1097238"/>
            <a:ext cx="1239450" cy="929576"/>
          </a:xfrm>
          <a:prstGeom prst="rect">
            <a:avLst/>
          </a:prstGeom>
          <a:noFill/>
          <a:ln>
            <a:noFill/>
          </a:ln>
        </p:spPr>
      </p:pic>
      <p:cxnSp>
        <p:nvCxnSpPr>
          <p:cNvPr id="97" name="Google Shape;97;g111d00c36f6_0_0"/>
          <p:cNvCxnSpPr/>
          <p:nvPr/>
        </p:nvCxnSpPr>
        <p:spPr>
          <a:xfrm flipH="1" rot="10800000">
            <a:off x="3054200" y="1635850"/>
            <a:ext cx="584700" cy="149400"/>
          </a:xfrm>
          <a:prstGeom prst="bentConnector3">
            <a:avLst>
              <a:gd fmla="val 98940" name="adj1"/>
            </a:avLst>
          </a:prstGeom>
          <a:noFill/>
          <a:ln cap="flat" cmpd="sng" w="9525">
            <a:solidFill>
              <a:srgbClr val="FF0000"/>
            </a:solidFill>
            <a:prstDash val="solid"/>
            <a:round/>
            <a:headEnd len="med" w="med" type="none"/>
            <a:tailEnd len="med" w="med" type="none"/>
          </a:ln>
        </p:spPr>
      </p:cxnSp>
      <p:cxnSp>
        <p:nvCxnSpPr>
          <p:cNvPr id="98" name="Google Shape;98;g111d00c36f6_0_0"/>
          <p:cNvCxnSpPr/>
          <p:nvPr/>
        </p:nvCxnSpPr>
        <p:spPr>
          <a:xfrm flipH="1">
            <a:off x="3054225" y="1614200"/>
            <a:ext cx="643800" cy="307800"/>
          </a:xfrm>
          <a:prstGeom prst="bentConnector3">
            <a:avLst>
              <a:gd fmla="val -1448" name="adj1"/>
            </a:avLst>
          </a:prstGeom>
          <a:noFill/>
          <a:ln cap="flat" cmpd="sng" w="9525">
            <a:solidFill>
              <a:srgbClr val="FF0000"/>
            </a:solidFill>
            <a:prstDash val="solid"/>
            <a:round/>
            <a:headEnd len="med" w="med" type="none"/>
            <a:tailEnd len="med" w="med" type="none"/>
          </a:ln>
        </p:spPr>
      </p:cxnSp>
      <p:sp>
        <p:nvSpPr>
          <p:cNvPr id="99" name="Google Shape;99;g111d00c36f6_0_0"/>
          <p:cNvSpPr txBox="1"/>
          <p:nvPr/>
        </p:nvSpPr>
        <p:spPr>
          <a:xfrm>
            <a:off x="2777000" y="1582588"/>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Mic</a:t>
            </a:r>
            <a:endParaRPr sz="800"/>
          </a:p>
        </p:txBody>
      </p:sp>
      <p:sp>
        <p:nvSpPr>
          <p:cNvPr id="100" name="Google Shape;100;g111d00c36f6_0_0"/>
          <p:cNvSpPr txBox="1"/>
          <p:nvPr/>
        </p:nvSpPr>
        <p:spPr>
          <a:xfrm>
            <a:off x="2739500" y="1825913"/>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Gnd</a:t>
            </a:r>
            <a:endParaRPr sz="800"/>
          </a:p>
        </p:txBody>
      </p:sp>
      <p:cxnSp>
        <p:nvCxnSpPr>
          <p:cNvPr id="101" name="Google Shape;101;g111d00c36f6_0_0"/>
          <p:cNvCxnSpPr/>
          <p:nvPr/>
        </p:nvCxnSpPr>
        <p:spPr>
          <a:xfrm rot="10800000">
            <a:off x="4167700" y="1710600"/>
            <a:ext cx="771300" cy="398100"/>
          </a:xfrm>
          <a:prstGeom prst="bentConnector3">
            <a:avLst>
              <a:gd fmla="val 99199" name="adj1"/>
            </a:avLst>
          </a:prstGeom>
          <a:noFill/>
          <a:ln cap="flat" cmpd="sng" w="9525">
            <a:solidFill>
              <a:srgbClr val="FF0000"/>
            </a:solidFill>
            <a:prstDash val="solid"/>
            <a:round/>
            <a:headEnd len="med" w="med" type="none"/>
            <a:tailEnd len="med" w="med" type="none"/>
          </a:ln>
        </p:spPr>
      </p:cxnSp>
      <p:sp>
        <p:nvSpPr>
          <p:cNvPr id="102" name="Google Shape;102;g111d00c36f6_0_0"/>
          <p:cNvSpPr txBox="1"/>
          <p:nvPr/>
        </p:nvSpPr>
        <p:spPr>
          <a:xfrm>
            <a:off x="4880438" y="1965138"/>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Mic</a:t>
            </a:r>
            <a:endParaRPr sz="800"/>
          </a:p>
        </p:txBody>
      </p:sp>
      <p:cxnSp>
        <p:nvCxnSpPr>
          <p:cNvPr id="103" name="Google Shape;103;g111d00c36f6_0_0"/>
          <p:cNvCxnSpPr/>
          <p:nvPr/>
        </p:nvCxnSpPr>
        <p:spPr>
          <a:xfrm>
            <a:off x="4198775" y="1654625"/>
            <a:ext cx="740100" cy="12600"/>
          </a:xfrm>
          <a:prstGeom prst="straightConnector1">
            <a:avLst/>
          </a:prstGeom>
          <a:noFill/>
          <a:ln cap="flat" cmpd="sng" w="9525">
            <a:solidFill>
              <a:srgbClr val="FF0000"/>
            </a:solidFill>
            <a:prstDash val="solid"/>
            <a:round/>
            <a:headEnd len="med" w="med" type="none"/>
            <a:tailEnd len="med" w="med" type="none"/>
          </a:ln>
        </p:spPr>
      </p:cxnSp>
      <p:sp>
        <p:nvSpPr>
          <p:cNvPr id="104" name="Google Shape;104;g111d00c36f6_0_0"/>
          <p:cNvSpPr txBox="1"/>
          <p:nvPr/>
        </p:nvSpPr>
        <p:spPr>
          <a:xfrm>
            <a:off x="4862800" y="1507013"/>
            <a:ext cx="382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Gnd</a:t>
            </a:r>
            <a:endParaRPr sz="800"/>
          </a:p>
        </p:txBody>
      </p:sp>
      <p:sp>
        <p:nvSpPr>
          <p:cNvPr id="105" name="Google Shape;105;g111d00c36f6_0_0"/>
          <p:cNvSpPr txBox="1"/>
          <p:nvPr/>
        </p:nvSpPr>
        <p:spPr>
          <a:xfrm>
            <a:off x="1226975" y="1017725"/>
            <a:ext cx="2084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You can also use these for the TRRS plug to uSDX</a:t>
            </a:r>
            <a:endParaRPr/>
          </a:p>
        </p:txBody>
      </p:sp>
      <p:sp>
        <p:nvSpPr>
          <p:cNvPr id="106" name="Google Shape;106;g111d00c36f6_0_0"/>
          <p:cNvSpPr txBox="1"/>
          <p:nvPr/>
        </p:nvSpPr>
        <p:spPr>
          <a:xfrm rot="3607">
            <a:off x="4431199" y="2733437"/>
            <a:ext cx="2001301"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Note: For the AF signal on TX via VOX, I wired a TRS to TRRS but just used 2 lines, the mic and gnd only (your call if you use left or right on the TRS side.</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ee2a1e90e2_1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uSDX</a:t>
            </a:r>
            <a:r>
              <a:rPr lang="en"/>
              <a:t> settings</a:t>
            </a:r>
            <a:endParaRPr/>
          </a:p>
        </p:txBody>
      </p:sp>
      <p:sp>
        <p:nvSpPr>
          <p:cNvPr id="112" name="Google Shape;112;gee2a1e90e2_1_0"/>
          <p:cNvSpPr/>
          <p:nvPr/>
        </p:nvSpPr>
        <p:spPr>
          <a:xfrm>
            <a:off x="3457775" y="32549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ee2a1e90e2_1_0"/>
          <p:cNvSpPr/>
          <p:nvPr/>
        </p:nvSpPr>
        <p:spPr>
          <a:xfrm>
            <a:off x="3503275" y="24041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4" name="Google Shape;114;gee2a1e90e2_1_0"/>
          <p:cNvPicPr preferRelativeResize="0"/>
          <p:nvPr/>
        </p:nvPicPr>
        <p:blipFill>
          <a:blip r:embed="rId3">
            <a:alphaModFix/>
          </a:blip>
          <a:stretch>
            <a:fillRect/>
          </a:stretch>
        </p:blipFill>
        <p:spPr>
          <a:xfrm rot="-5400000">
            <a:off x="5858664" y="202538"/>
            <a:ext cx="1958749" cy="2611676"/>
          </a:xfrm>
          <a:prstGeom prst="rect">
            <a:avLst/>
          </a:prstGeom>
          <a:noFill/>
          <a:ln>
            <a:noFill/>
          </a:ln>
        </p:spPr>
      </p:pic>
      <p:pic>
        <p:nvPicPr>
          <p:cNvPr id="115" name="Google Shape;115;gee2a1e90e2_1_0"/>
          <p:cNvPicPr preferRelativeResize="0"/>
          <p:nvPr/>
        </p:nvPicPr>
        <p:blipFill>
          <a:blip r:embed="rId4">
            <a:alphaModFix/>
          </a:blip>
          <a:stretch>
            <a:fillRect/>
          </a:stretch>
        </p:blipFill>
        <p:spPr>
          <a:xfrm rot="-5400000">
            <a:off x="5862637" y="2245862"/>
            <a:ext cx="1955351" cy="2607124"/>
          </a:xfrm>
          <a:prstGeom prst="rect">
            <a:avLst/>
          </a:prstGeom>
          <a:noFill/>
          <a:ln>
            <a:noFill/>
          </a:ln>
        </p:spPr>
      </p:pic>
      <p:sp>
        <p:nvSpPr>
          <p:cNvPr id="116" name="Google Shape;116;gee2a1e90e2_1_0"/>
          <p:cNvSpPr txBox="1"/>
          <p:nvPr/>
        </p:nvSpPr>
        <p:spPr>
          <a:xfrm>
            <a:off x="352675" y="1130950"/>
            <a:ext cx="42645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t>Settings</a:t>
            </a:r>
            <a:r>
              <a:rPr b="1" lang="en" sz="900"/>
              <a:t> on uSDX</a:t>
            </a:r>
            <a:br>
              <a:rPr lang="en" sz="900"/>
            </a:br>
            <a:br>
              <a:rPr lang="en" sz="900"/>
            </a:br>
            <a:r>
              <a:rPr lang="en" sz="900"/>
              <a:t>The most significant parameter to set is the “VOX = on” and “Noise gate = 40”, so that the audio from PC to uSDX will be able to trigger the TX of the radio without the VOX getting too sensitive and getting trigger by ambient audio/RF.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uSDX settings</a:t>
            </a:r>
            <a:endParaRPr sz="900"/>
          </a:p>
          <a:p>
            <a:pPr indent="-285750" lvl="0" marL="457200" rtl="0" algn="l">
              <a:spcBef>
                <a:spcPts val="0"/>
              </a:spcBef>
              <a:spcAft>
                <a:spcPts val="0"/>
              </a:spcAft>
              <a:buSzPts val="900"/>
              <a:buChar char="●"/>
            </a:pPr>
            <a:r>
              <a:rPr lang="en" sz="900"/>
              <a:t>Tx drive = 4</a:t>
            </a:r>
            <a:endParaRPr sz="900"/>
          </a:p>
          <a:p>
            <a:pPr indent="-285750" lvl="0" marL="457200" rtl="0" algn="l">
              <a:spcBef>
                <a:spcPts val="0"/>
              </a:spcBef>
              <a:spcAft>
                <a:spcPts val="0"/>
              </a:spcAft>
              <a:buSzPts val="900"/>
              <a:buChar char="●"/>
            </a:pPr>
            <a:r>
              <a:rPr lang="en" sz="900"/>
              <a:t>PA bias min = 0 (</a:t>
            </a:r>
            <a:r>
              <a:rPr lang="en" sz="900"/>
              <a:t>depends</a:t>
            </a:r>
            <a:r>
              <a:rPr lang="en" sz="900"/>
              <a:t> on what works for your uSDX)</a:t>
            </a:r>
            <a:endParaRPr sz="900"/>
          </a:p>
          <a:p>
            <a:pPr indent="-285750" lvl="0" marL="457200" rtl="0" algn="l">
              <a:spcBef>
                <a:spcPts val="0"/>
              </a:spcBef>
              <a:spcAft>
                <a:spcPts val="0"/>
              </a:spcAft>
              <a:buSzPts val="900"/>
              <a:buChar char="●"/>
            </a:pPr>
            <a:r>
              <a:rPr lang="en" sz="900"/>
              <a:t>PA bias max = 190 (same)</a:t>
            </a:r>
            <a:endParaRPr sz="900"/>
          </a:p>
          <a:p>
            <a:pPr indent="-285750" lvl="0" marL="457200" rtl="0" algn="l">
              <a:spcBef>
                <a:spcPts val="0"/>
              </a:spcBef>
              <a:spcAft>
                <a:spcPts val="0"/>
              </a:spcAft>
              <a:buSzPts val="900"/>
              <a:buChar char="●"/>
            </a:pPr>
            <a:r>
              <a:rPr lang="en" sz="900"/>
              <a:t>Noise Gate = 40</a:t>
            </a:r>
            <a:endParaRPr sz="900"/>
          </a:p>
          <a:p>
            <a:pPr indent="-285750" lvl="0" marL="457200" rtl="0" algn="l">
              <a:spcBef>
                <a:spcPts val="0"/>
              </a:spcBef>
              <a:spcAft>
                <a:spcPts val="0"/>
              </a:spcAft>
              <a:buSzPts val="900"/>
              <a:buChar char="●"/>
            </a:pPr>
            <a:r>
              <a:rPr lang="en" sz="900"/>
              <a:t>VOX = on</a:t>
            </a:r>
            <a:endParaRPr sz="900"/>
          </a:p>
          <a:p>
            <a:pPr indent="-285750" lvl="0" marL="457200" rtl="0" algn="l">
              <a:spcBef>
                <a:spcPts val="0"/>
              </a:spcBef>
              <a:spcAft>
                <a:spcPts val="0"/>
              </a:spcAft>
              <a:buSzPts val="900"/>
              <a:buChar char="●"/>
            </a:pPr>
            <a:r>
              <a:rPr lang="en" sz="900"/>
              <a:t>Others - TBD</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11d00c36f6_0_9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WSJT-X settings</a:t>
            </a:r>
            <a:endParaRPr/>
          </a:p>
        </p:txBody>
      </p:sp>
      <p:sp>
        <p:nvSpPr>
          <p:cNvPr id="122" name="Google Shape;122;g111d00c36f6_0_94"/>
          <p:cNvSpPr/>
          <p:nvPr/>
        </p:nvSpPr>
        <p:spPr>
          <a:xfrm>
            <a:off x="3457775" y="32549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111d00c36f6_0_94"/>
          <p:cNvSpPr/>
          <p:nvPr/>
        </p:nvSpPr>
        <p:spPr>
          <a:xfrm>
            <a:off x="3503275" y="24041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 name="Google Shape;124;g111d00c36f6_0_94"/>
          <p:cNvPicPr preferRelativeResize="0"/>
          <p:nvPr/>
        </p:nvPicPr>
        <p:blipFill>
          <a:blip r:embed="rId3">
            <a:alphaModFix/>
          </a:blip>
          <a:stretch>
            <a:fillRect/>
          </a:stretch>
        </p:blipFill>
        <p:spPr>
          <a:xfrm>
            <a:off x="1786125" y="1200050"/>
            <a:ext cx="2556050" cy="3408077"/>
          </a:xfrm>
          <a:prstGeom prst="rect">
            <a:avLst/>
          </a:prstGeom>
          <a:noFill/>
          <a:ln>
            <a:noFill/>
          </a:ln>
        </p:spPr>
      </p:pic>
      <p:pic>
        <p:nvPicPr>
          <p:cNvPr id="125" name="Google Shape;125;g111d00c36f6_0_94"/>
          <p:cNvPicPr preferRelativeResize="0"/>
          <p:nvPr/>
        </p:nvPicPr>
        <p:blipFill>
          <a:blip r:embed="rId4">
            <a:alphaModFix/>
          </a:blip>
          <a:stretch>
            <a:fillRect/>
          </a:stretch>
        </p:blipFill>
        <p:spPr>
          <a:xfrm>
            <a:off x="4615850" y="1200050"/>
            <a:ext cx="2556050" cy="3408072"/>
          </a:xfrm>
          <a:prstGeom prst="rect">
            <a:avLst/>
          </a:prstGeom>
          <a:noFill/>
          <a:ln>
            <a:noFill/>
          </a:ln>
        </p:spPr>
      </p:pic>
      <p:sp>
        <p:nvSpPr>
          <p:cNvPr id="126" name="Google Shape;126;g111d00c36f6_0_94"/>
          <p:cNvSpPr/>
          <p:nvPr/>
        </p:nvSpPr>
        <p:spPr>
          <a:xfrm>
            <a:off x="1786125" y="1591050"/>
            <a:ext cx="483900" cy="3282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11d00c36f6_0_94"/>
          <p:cNvSpPr txBox="1"/>
          <p:nvPr/>
        </p:nvSpPr>
        <p:spPr>
          <a:xfrm>
            <a:off x="303450" y="1435225"/>
            <a:ext cx="1361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WSJT-X Settings On the radio TAB, set as none</a:t>
            </a:r>
            <a:endParaRPr sz="900"/>
          </a:p>
        </p:txBody>
      </p:sp>
      <p:cxnSp>
        <p:nvCxnSpPr>
          <p:cNvPr id="128" name="Google Shape;128;g111d00c36f6_0_94"/>
          <p:cNvCxnSpPr>
            <a:stCxn id="127" idx="3"/>
            <a:endCxn id="126" idx="2"/>
          </p:cNvCxnSpPr>
          <p:nvPr/>
        </p:nvCxnSpPr>
        <p:spPr>
          <a:xfrm>
            <a:off x="1664850" y="1735375"/>
            <a:ext cx="121200" cy="19800"/>
          </a:xfrm>
          <a:prstGeom prst="straightConnector1">
            <a:avLst/>
          </a:prstGeom>
          <a:noFill/>
          <a:ln cap="flat" cmpd="sng" w="9525">
            <a:solidFill>
              <a:srgbClr val="FF0000"/>
            </a:solidFill>
            <a:prstDash val="solid"/>
            <a:round/>
            <a:headEnd len="med" w="med" type="none"/>
            <a:tailEnd len="med" w="med" type="none"/>
          </a:ln>
        </p:spPr>
      </p:cxnSp>
      <p:sp>
        <p:nvSpPr>
          <p:cNvPr id="129" name="Google Shape;129;g111d00c36f6_0_94"/>
          <p:cNvSpPr/>
          <p:nvPr/>
        </p:nvSpPr>
        <p:spPr>
          <a:xfrm>
            <a:off x="4793625" y="2075950"/>
            <a:ext cx="2273100" cy="3282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11d00c36f6_0_94"/>
          <p:cNvSpPr txBox="1"/>
          <p:nvPr/>
        </p:nvSpPr>
        <p:spPr>
          <a:xfrm>
            <a:off x="7479575" y="1200050"/>
            <a:ext cx="1509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Audio settings tab on WSJT-X.</a:t>
            </a:r>
            <a:br>
              <a:rPr lang="en" sz="900"/>
            </a:br>
            <a:br>
              <a:rPr lang="en" sz="900"/>
            </a:br>
            <a:r>
              <a:rPr lang="en" sz="900"/>
              <a:t>Just choose the sound card that you are using, make sure that you choose the correct device. You can have multiple devices on the drop down if you have other devices present in your system like USB audio sound card like the picture shown below.</a:t>
            </a:r>
            <a:endParaRPr sz="900"/>
          </a:p>
        </p:txBody>
      </p:sp>
      <p:pic>
        <p:nvPicPr>
          <p:cNvPr id="131" name="Google Shape;131;g111d00c36f6_0_94"/>
          <p:cNvPicPr preferRelativeResize="0"/>
          <p:nvPr/>
        </p:nvPicPr>
        <p:blipFill>
          <a:blip r:embed="rId5">
            <a:alphaModFix/>
          </a:blip>
          <a:stretch>
            <a:fillRect/>
          </a:stretch>
        </p:blipFill>
        <p:spPr>
          <a:xfrm>
            <a:off x="7543075" y="3344725"/>
            <a:ext cx="763602" cy="572701"/>
          </a:xfrm>
          <a:prstGeom prst="rect">
            <a:avLst/>
          </a:prstGeom>
          <a:noFill/>
          <a:ln>
            <a:noFill/>
          </a:ln>
        </p:spPr>
      </p:pic>
      <p:pic>
        <p:nvPicPr>
          <p:cNvPr id="132" name="Google Shape;132;g111d00c36f6_0_94"/>
          <p:cNvPicPr preferRelativeResize="0"/>
          <p:nvPr/>
        </p:nvPicPr>
        <p:blipFill>
          <a:blip r:embed="rId6">
            <a:alphaModFix/>
          </a:blip>
          <a:stretch>
            <a:fillRect/>
          </a:stretch>
        </p:blipFill>
        <p:spPr>
          <a:xfrm>
            <a:off x="8012675" y="3991625"/>
            <a:ext cx="902124" cy="676600"/>
          </a:xfrm>
          <a:prstGeom prst="rect">
            <a:avLst/>
          </a:prstGeom>
          <a:noFill/>
          <a:ln>
            <a:noFill/>
          </a:ln>
        </p:spPr>
      </p:pic>
      <p:cxnSp>
        <p:nvCxnSpPr>
          <p:cNvPr id="133" name="Google Shape;133;g111d00c36f6_0_94"/>
          <p:cNvCxnSpPr>
            <a:stCxn id="129" idx="6"/>
          </p:cNvCxnSpPr>
          <p:nvPr/>
        </p:nvCxnSpPr>
        <p:spPr>
          <a:xfrm flipH="1" rot="10800000">
            <a:off x="7066725" y="2058550"/>
            <a:ext cx="378600" cy="1815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11d00c36f6_0_67"/>
          <p:cNvSpPr txBox="1"/>
          <p:nvPr>
            <p:ph idx="1" type="body"/>
          </p:nvPr>
        </p:nvSpPr>
        <p:spPr>
          <a:xfrm>
            <a:off x="289825" y="1118200"/>
            <a:ext cx="4143600" cy="985500"/>
          </a:xfrm>
          <a:prstGeom prst="rect">
            <a:avLst/>
          </a:prstGeom>
          <a:noFill/>
          <a:ln>
            <a:noFill/>
          </a:ln>
        </p:spPr>
        <p:txBody>
          <a:bodyPr anchorCtr="0" anchor="t" bIns="91425" lIns="91425" spcFirstLastPara="1" rIns="91425" wrap="square" tIns="91425">
            <a:normAutofit fontScale="62500"/>
          </a:bodyPr>
          <a:lstStyle/>
          <a:p>
            <a:pPr indent="0" lvl="0" marL="0" rtl="0" algn="l">
              <a:lnSpc>
                <a:spcPct val="115000"/>
              </a:lnSpc>
              <a:spcBef>
                <a:spcPts val="0"/>
              </a:spcBef>
              <a:spcAft>
                <a:spcPts val="0"/>
              </a:spcAft>
              <a:buSzPct val="128570"/>
              <a:buNone/>
            </a:pPr>
            <a:r>
              <a:rPr lang="en" sz="1400"/>
              <a:t>PC settings </a:t>
            </a:r>
            <a:endParaRPr sz="1400"/>
          </a:p>
          <a:p>
            <a:pPr indent="0" lvl="0" marL="0" rtl="0" algn="l">
              <a:lnSpc>
                <a:spcPct val="115000"/>
              </a:lnSpc>
              <a:spcBef>
                <a:spcPts val="1200"/>
              </a:spcBef>
              <a:spcAft>
                <a:spcPts val="1200"/>
              </a:spcAft>
              <a:buSzPct val="128570"/>
              <a:buNone/>
            </a:pPr>
            <a:r>
              <a:rPr lang="en" sz="1400"/>
              <a:t>On windows sound settings recording tab (mic configurations), configure the sound card to at least get to 90% so you can have stronger visual signals on the waterfall, or adjust to get the optimum input levels.</a:t>
            </a:r>
            <a:endParaRPr sz="1400"/>
          </a:p>
        </p:txBody>
      </p:sp>
      <p:sp>
        <p:nvSpPr>
          <p:cNvPr id="139" name="Google Shape;139;g111d00c36f6_0_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PC and audio settings (based on my experience)</a:t>
            </a:r>
            <a:endParaRPr/>
          </a:p>
        </p:txBody>
      </p:sp>
      <p:pic>
        <p:nvPicPr>
          <p:cNvPr id="140" name="Google Shape;140;g111d00c36f6_0_67"/>
          <p:cNvPicPr preferRelativeResize="0"/>
          <p:nvPr/>
        </p:nvPicPr>
        <p:blipFill rotWithShape="1">
          <a:blip r:embed="rId3">
            <a:alphaModFix/>
          </a:blip>
          <a:srcRect b="0" l="0" r="0" t="0"/>
          <a:stretch/>
        </p:blipFill>
        <p:spPr>
          <a:xfrm>
            <a:off x="289824" y="2485375"/>
            <a:ext cx="2183101" cy="1304750"/>
          </a:xfrm>
          <a:prstGeom prst="rect">
            <a:avLst/>
          </a:prstGeom>
          <a:noFill/>
          <a:ln>
            <a:noFill/>
          </a:ln>
        </p:spPr>
      </p:pic>
      <p:sp>
        <p:nvSpPr>
          <p:cNvPr id="141" name="Google Shape;141;g111d00c36f6_0_67"/>
          <p:cNvSpPr/>
          <p:nvPr/>
        </p:nvSpPr>
        <p:spPr>
          <a:xfrm>
            <a:off x="3457775" y="32549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11d00c36f6_0_67"/>
          <p:cNvSpPr/>
          <p:nvPr/>
        </p:nvSpPr>
        <p:spPr>
          <a:xfrm>
            <a:off x="3503275" y="2404150"/>
            <a:ext cx="90600" cy="12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g111d00c36f6_0_67"/>
          <p:cNvPicPr preferRelativeResize="0"/>
          <p:nvPr/>
        </p:nvPicPr>
        <p:blipFill rotWithShape="1">
          <a:blip r:embed="rId4">
            <a:alphaModFix/>
          </a:blip>
          <a:srcRect b="0" l="0" r="0" t="0"/>
          <a:stretch/>
        </p:blipFill>
        <p:spPr>
          <a:xfrm>
            <a:off x="2633150" y="3292791"/>
            <a:ext cx="595501" cy="421968"/>
          </a:xfrm>
          <a:prstGeom prst="rect">
            <a:avLst/>
          </a:prstGeom>
          <a:noFill/>
          <a:ln>
            <a:noFill/>
          </a:ln>
        </p:spPr>
      </p:pic>
      <p:pic>
        <p:nvPicPr>
          <p:cNvPr id="144" name="Google Shape;144;g111d00c36f6_0_67"/>
          <p:cNvPicPr preferRelativeResize="0"/>
          <p:nvPr/>
        </p:nvPicPr>
        <p:blipFill rotWithShape="1">
          <a:blip r:embed="rId5">
            <a:alphaModFix/>
          </a:blip>
          <a:srcRect b="0" l="0" r="0" t="0"/>
          <a:stretch/>
        </p:blipFill>
        <p:spPr>
          <a:xfrm>
            <a:off x="2633150" y="2379725"/>
            <a:ext cx="427820" cy="421951"/>
          </a:xfrm>
          <a:prstGeom prst="rect">
            <a:avLst/>
          </a:prstGeom>
          <a:noFill/>
          <a:ln>
            <a:noFill/>
          </a:ln>
        </p:spPr>
      </p:pic>
      <p:sp>
        <p:nvSpPr>
          <p:cNvPr id="145" name="Google Shape;145;g111d00c36f6_0_67"/>
          <p:cNvSpPr/>
          <p:nvPr/>
        </p:nvSpPr>
        <p:spPr>
          <a:xfrm>
            <a:off x="197350" y="2103725"/>
            <a:ext cx="3072900" cy="19242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g111d00c36f6_0_67"/>
          <p:cNvPicPr preferRelativeResize="0"/>
          <p:nvPr/>
        </p:nvPicPr>
        <p:blipFill rotWithShape="1">
          <a:blip r:embed="rId6">
            <a:alphaModFix/>
          </a:blip>
          <a:srcRect b="0" l="0" r="0" t="0"/>
          <a:stretch/>
        </p:blipFill>
        <p:spPr>
          <a:xfrm>
            <a:off x="4533225" y="955525"/>
            <a:ext cx="4405774" cy="3133793"/>
          </a:xfrm>
          <a:prstGeom prst="rect">
            <a:avLst/>
          </a:prstGeom>
          <a:noFill/>
          <a:ln>
            <a:noFill/>
          </a:ln>
        </p:spPr>
      </p:pic>
      <p:pic>
        <p:nvPicPr>
          <p:cNvPr id="147" name="Google Shape;147;g111d00c36f6_0_67"/>
          <p:cNvPicPr preferRelativeResize="0"/>
          <p:nvPr/>
        </p:nvPicPr>
        <p:blipFill rotWithShape="1">
          <a:blip r:embed="rId7">
            <a:alphaModFix/>
          </a:blip>
          <a:srcRect b="0" l="0" r="0" t="0"/>
          <a:stretch/>
        </p:blipFill>
        <p:spPr>
          <a:xfrm>
            <a:off x="3548375" y="3522725"/>
            <a:ext cx="3019151" cy="123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Your ready to take off!</a:t>
            </a:r>
            <a:endParaRPr/>
          </a:p>
        </p:txBody>
      </p:sp>
      <p:sp>
        <p:nvSpPr>
          <p:cNvPr id="153" name="Google Shape;153;p5"/>
          <p:cNvSpPr txBox="1"/>
          <p:nvPr>
            <p:ph idx="1" type="body"/>
          </p:nvPr>
        </p:nvSpPr>
        <p:spPr>
          <a:xfrm>
            <a:off x="311700" y="1152475"/>
            <a:ext cx="8520600" cy="2268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WSJTX, FLDigi, etc. </a:t>
            </a:r>
            <a:endParaRPr/>
          </a:p>
          <a:p>
            <a:pPr indent="0" lvl="0" marL="0" rtl="0" algn="l">
              <a:lnSpc>
                <a:spcPct val="115000"/>
              </a:lnSpc>
              <a:spcBef>
                <a:spcPts val="1200"/>
              </a:spcBef>
              <a:spcAft>
                <a:spcPts val="0"/>
              </a:spcAft>
              <a:buSzPts val="1800"/>
              <a:buNone/>
            </a:pPr>
            <a:r>
              <a:rPr lang="en"/>
              <a:t>The digital world is now at your fingertips!</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
              <a:t>73! Enjoy!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